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4" r:id="rId3"/>
    <p:sldId id="309" r:id="rId4"/>
    <p:sldId id="306" r:id="rId5"/>
    <p:sldId id="317" r:id="rId6"/>
    <p:sldId id="307" r:id="rId7"/>
    <p:sldId id="318" r:id="rId8"/>
    <p:sldId id="320" r:id="rId9"/>
    <p:sldId id="259" r:id="rId10"/>
    <p:sldId id="319" r:id="rId11"/>
    <p:sldId id="321" r:id="rId12"/>
    <p:sldId id="322" r:id="rId13"/>
    <p:sldId id="323" r:id="rId14"/>
    <p:sldId id="328" r:id="rId15"/>
    <p:sldId id="325" r:id="rId16"/>
    <p:sldId id="329" r:id="rId17"/>
    <p:sldId id="327" r:id="rId18"/>
    <p:sldId id="324" r:id="rId19"/>
    <p:sldId id="331" r:id="rId20"/>
    <p:sldId id="332" r:id="rId21"/>
    <p:sldId id="333" r:id="rId22"/>
    <p:sldId id="338" r:id="rId23"/>
    <p:sldId id="336" r:id="rId24"/>
    <p:sldId id="339" r:id="rId25"/>
    <p:sldId id="340" r:id="rId26"/>
    <p:sldId id="335" r:id="rId27"/>
    <p:sldId id="341" r:id="rId28"/>
    <p:sldId id="342" r:id="rId29"/>
    <p:sldId id="343" r:id="rId30"/>
    <p:sldId id="344" r:id="rId31"/>
    <p:sldId id="345" r:id="rId32"/>
    <p:sldId id="347" r:id="rId33"/>
    <p:sldId id="348" r:id="rId34"/>
    <p:sldId id="346" r:id="rId35"/>
    <p:sldId id="349" r:id="rId36"/>
    <p:sldId id="350" r:id="rId37"/>
    <p:sldId id="352" r:id="rId38"/>
    <p:sldId id="353" r:id="rId39"/>
    <p:sldId id="354" r:id="rId40"/>
    <p:sldId id="356" r:id="rId41"/>
    <p:sldId id="35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CF2D8-27A2-453C-9164-FF87E121BA9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F3934-8C0F-42F3-8B0D-5FD9006C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8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7626-47D6-4134-A5F6-77998333B9B4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5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48A-D440-46CF-B088-48A42B34DE02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00B6-504E-43BF-B812-2F7C2B6A27BF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8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A15-9783-4883-B036-EEF4A4DC503B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1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9D28-5618-4B40-924E-1DBAB20C7F22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2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355F-1CA0-4EBC-86BF-C5D286576782}" type="datetime1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8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9045-095C-42C3-B4CE-FDF8DCB3B27A}" type="datetime1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6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2289-2BB9-45E9-A744-91A8822E6C5D}" type="datetime1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CE89-AA7F-426D-89C2-FB9853735C5D}" type="datetime1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5EE7-5095-40F1-99E4-BE77235846B4}" type="datetime1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4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226F-3B59-45E9-815E-9F774A17A4AD}" type="datetime1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AD0EC-16F4-428D-B5D0-3ADB505E4123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E03C-4B8C-400F-9505-8271047B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1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Treatment  of Metastatic Luminal Breast Cancer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sz="3200" dirty="0" smtClean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 err="1" smtClean="0">
                <a:solidFill>
                  <a:srgbClr val="002060"/>
                </a:solidFill>
              </a:rPr>
              <a:t>Dr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Esfahani</a:t>
            </a:r>
            <a:endParaRPr lang="en-US" sz="3200" dirty="0" smtClean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72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Patients </a:t>
            </a:r>
            <a:r>
              <a:rPr lang="en-US" dirty="0"/>
              <a:t>with </a:t>
            </a:r>
            <a:r>
              <a:rPr lang="en-US" dirty="0" err="1" smtClean="0"/>
              <a:t>with</a:t>
            </a:r>
            <a:r>
              <a:rPr lang="en-US" dirty="0" smtClean="0"/>
              <a:t> </a:t>
            </a:r>
            <a:r>
              <a:rPr lang="en-US" dirty="0"/>
              <a:t>HR–positive breast cancer, or with prior positive HR results: a course of endocrine therapy is reasonable, regardless of </a:t>
            </a:r>
            <a:r>
              <a:rPr lang="en-US" dirty="0" smtClean="0"/>
              <a:t>result </a:t>
            </a:r>
            <a:r>
              <a:rPr lang="en-US" dirty="0"/>
              <a:t>of recent HR </a:t>
            </a:r>
            <a:r>
              <a:rPr lang="en-US" dirty="0" smtClean="0"/>
              <a:t>assay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Reserving </a:t>
            </a:r>
            <a:r>
              <a:rPr lang="en-US" dirty="0"/>
              <a:t>chemotherapy for </a:t>
            </a:r>
            <a:r>
              <a:rPr lang="en-US" dirty="0" smtClean="0"/>
              <a:t>refractory </a:t>
            </a:r>
            <a:r>
              <a:rPr lang="en-US" dirty="0"/>
              <a:t>to ET or </a:t>
            </a:r>
            <a:r>
              <a:rPr lang="en-US" dirty="0" smtClean="0"/>
              <a:t>extensive </a:t>
            </a:r>
            <a:r>
              <a:rPr lang="en-US" dirty="0"/>
              <a:t>symptomatic visceral </a:t>
            </a:r>
            <a:r>
              <a:rPr lang="en-US" dirty="0" smtClean="0"/>
              <a:t>involvement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5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Chemotherapy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End-organ dysfunction can include pulmonary </a:t>
            </a:r>
            <a:r>
              <a:rPr lang="en-US" dirty="0" smtClean="0"/>
              <a:t>symptoms</a:t>
            </a:r>
          </a:p>
          <a:p>
            <a:r>
              <a:rPr lang="en-US" dirty="0" smtClean="0"/>
              <a:t>Dyspnea</a:t>
            </a:r>
          </a:p>
          <a:p>
            <a:r>
              <a:rPr lang="en-US" dirty="0" smtClean="0"/>
              <a:t> </a:t>
            </a:r>
            <a:r>
              <a:rPr lang="en-US" dirty="0"/>
              <a:t>evidence of pulmonary </a:t>
            </a:r>
            <a:r>
              <a:rPr lang="en-US" dirty="0" err="1"/>
              <a:t>lymphangitic</a:t>
            </a:r>
            <a:r>
              <a:rPr lang="en-US" dirty="0"/>
              <a:t>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elevated </a:t>
            </a:r>
            <a:r>
              <a:rPr lang="en-US" dirty="0"/>
              <a:t>liver function </a:t>
            </a:r>
            <a:r>
              <a:rPr lang="en-US" dirty="0" smtClean="0"/>
              <a:t>tests</a:t>
            </a:r>
          </a:p>
          <a:p>
            <a:endParaRPr lang="en-US" dirty="0"/>
          </a:p>
          <a:p>
            <a:r>
              <a:rPr lang="en-US" dirty="0" smtClean="0"/>
              <a:t>Visceral </a:t>
            </a:r>
            <a:r>
              <a:rPr lang="en-US" dirty="0"/>
              <a:t>metastasis </a:t>
            </a:r>
            <a:r>
              <a:rPr lang="en-US" dirty="0" smtClean="0"/>
              <a:t>without these </a:t>
            </a:r>
            <a:r>
              <a:rPr lang="en-US" dirty="0"/>
              <a:t>findings, </a:t>
            </a:r>
            <a:r>
              <a:rPr lang="en-US" dirty="0" smtClean="0"/>
              <a:t>not indication for chemotherapy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reduction </a:t>
            </a:r>
            <a:r>
              <a:rPr lang="en-US" dirty="0"/>
              <a:t>of the patients' </a:t>
            </a:r>
            <a:r>
              <a:rPr lang="en-US" dirty="0" smtClean="0"/>
              <a:t>symptoms, discontinue </a:t>
            </a:r>
            <a:r>
              <a:rPr lang="en-US" dirty="0"/>
              <a:t>chemotherapy and </a:t>
            </a:r>
            <a:r>
              <a:rPr lang="en-US" dirty="0" smtClean="0"/>
              <a:t>start ET</a:t>
            </a:r>
          </a:p>
          <a:p>
            <a:endParaRPr lang="en-US" dirty="0"/>
          </a:p>
          <a:p>
            <a:r>
              <a:rPr lang="en-US" dirty="0"/>
              <a:t>There are no data that combining ET (with or without targeted agents) with chemotherapy improves overall survival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2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First-line ET</a:t>
            </a:r>
            <a:r>
              <a:rPr lang="en-US" dirty="0" smtClean="0"/>
              <a:t>: progression </a:t>
            </a:r>
            <a:r>
              <a:rPr lang="en-US" dirty="0"/>
              <a:t>≥12 months from </a:t>
            </a:r>
            <a:r>
              <a:rPr lang="en-US" dirty="0" smtClean="0"/>
              <a:t>end </a:t>
            </a:r>
            <a:r>
              <a:rPr lang="en-US" dirty="0"/>
              <a:t>of adjuvant ET and </a:t>
            </a:r>
            <a:r>
              <a:rPr lang="en-US" dirty="0" smtClean="0"/>
              <a:t>  de </a:t>
            </a:r>
            <a:r>
              <a:rPr lang="en-US" dirty="0"/>
              <a:t>novo metastatic breast </a:t>
            </a:r>
            <a:r>
              <a:rPr lang="en-US" dirty="0" smtClean="0"/>
              <a:t>cancer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Second-line treatment</a:t>
            </a:r>
            <a:r>
              <a:rPr lang="en-US" dirty="0" smtClean="0"/>
              <a:t>: progress within </a:t>
            </a:r>
            <a:r>
              <a:rPr lang="en-US" dirty="0"/>
              <a:t>12 months of </a:t>
            </a:r>
            <a:r>
              <a:rPr lang="en-US" dirty="0" err="1" smtClean="0"/>
              <a:t>djuvant</a:t>
            </a:r>
            <a:r>
              <a:rPr lang="en-US" dirty="0" smtClean="0"/>
              <a:t> </a:t>
            </a:r>
            <a:r>
              <a:rPr lang="en-US" dirty="0"/>
              <a:t>ET </a:t>
            </a:r>
            <a:r>
              <a:rPr lang="en-US" dirty="0" smtClean="0"/>
              <a:t>and progress </a:t>
            </a:r>
            <a:r>
              <a:rPr lang="en-US" dirty="0"/>
              <a:t>on first-line ET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96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Targeted Therapy for Breast Cancer</a:t>
            </a:r>
            <a:r>
              <a:rPr lang="en-US" sz="5400" b="1" dirty="0"/>
              <a:t>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5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 CDK 4/6 inhibitors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Retinoblastoma </a:t>
            </a:r>
            <a:r>
              <a:rPr lang="en-US" dirty="0"/>
              <a:t>tumor suppressor </a:t>
            </a:r>
            <a:r>
              <a:rPr lang="en-US" dirty="0" smtClean="0"/>
              <a:t>protein: key </a:t>
            </a:r>
            <a:r>
              <a:rPr lang="en-US" dirty="0"/>
              <a:t>cell-cycle checkpoint </a:t>
            </a:r>
            <a:r>
              <a:rPr lang="en-US" dirty="0" smtClean="0"/>
              <a:t>, prevents </a:t>
            </a:r>
            <a:r>
              <a:rPr lang="en-US" dirty="0"/>
              <a:t>G</a:t>
            </a:r>
            <a:r>
              <a:rPr lang="en-US" baseline="-25000" dirty="0"/>
              <a:t>1</a:t>
            </a:r>
            <a:r>
              <a:rPr lang="en-US" dirty="0"/>
              <a:t>-phase cells from entering S-phase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Cancer </a:t>
            </a:r>
            <a:r>
              <a:rPr lang="en-US" dirty="0"/>
              <a:t>cells </a:t>
            </a:r>
            <a:r>
              <a:rPr lang="en-US" dirty="0" smtClean="0"/>
              <a:t>overcome </a:t>
            </a:r>
            <a:r>
              <a:rPr lang="en-US" dirty="0" err="1"/>
              <a:t>pRb</a:t>
            </a:r>
            <a:r>
              <a:rPr lang="en-US" dirty="0"/>
              <a:t>-dependent growth suppression via </a:t>
            </a:r>
            <a:r>
              <a:rPr lang="en-US" dirty="0" smtClean="0"/>
              <a:t>phosphorylation </a:t>
            </a:r>
            <a:r>
              <a:rPr lang="en-US" dirty="0"/>
              <a:t>and inactivation of </a:t>
            </a:r>
            <a:r>
              <a:rPr lang="en-US" dirty="0" err="1"/>
              <a:t>pRb</a:t>
            </a:r>
            <a:r>
              <a:rPr lang="en-US" dirty="0"/>
              <a:t> function by cyclin-dependent kinase (CDK) 4 or </a:t>
            </a:r>
            <a:r>
              <a:rPr lang="en-US" dirty="0" smtClean="0"/>
              <a:t>CDK6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205" y="257682"/>
            <a:ext cx="7767164" cy="63918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16" y="222523"/>
            <a:ext cx="11727217" cy="63932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56" y="3548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PI3K/AKT/</a:t>
            </a:r>
            <a:r>
              <a:rPr lang="en-US" dirty="0" err="1" smtClean="0"/>
              <a:t>mTOR</a:t>
            </a:r>
            <a:r>
              <a:rPr lang="en-US" dirty="0" smtClean="0"/>
              <a:t> </a:t>
            </a:r>
            <a:r>
              <a:rPr lang="en-US" dirty="0"/>
              <a:t>signaling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pathway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7043" y="267069"/>
            <a:ext cx="3510129" cy="64647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PALOMA 2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err="1"/>
              <a:t>Palbociclib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letrozole</a:t>
            </a:r>
            <a:r>
              <a:rPr lang="en-US" dirty="0" smtClean="0"/>
              <a:t>, phase III, 666 postmenopausal HR-positive, HER2-negative metastatic patients compared with </a:t>
            </a:r>
            <a:r>
              <a:rPr lang="en-US" dirty="0" err="1" smtClean="0"/>
              <a:t>letrozole</a:t>
            </a:r>
            <a:r>
              <a:rPr lang="en-US" dirty="0" smtClean="0"/>
              <a:t> alone</a:t>
            </a:r>
          </a:p>
          <a:p>
            <a:r>
              <a:rPr lang="en-US" dirty="0" smtClean="0"/>
              <a:t>Not </a:t>
            </a:r>
            <a:r>
              <a:rPr lang="en-US" dirty="0"/>
              <a:t>received prior treatment for advanced </a:t>
            </a:r>
            <a:endParaRPr lang="en-US" dirty="0" smtClean="0"/>
          </a:p>
          <a:p>
            <a:r>
              <a:rPr lang="en-US" dirty="0" smtClean="0"/>
              <a:t>PFS (24.8 </a:t>
            </a:r>
            <a:r>
              <a:rPr lang="en-US" dirty="0"/>
              <a:t>vs. </a:t>
            </a:r>
            <a:r>
              <a:rPr lang="en-US" dirty="0" smtClean="0"/>
              <a:t>14.5) </a:t>
            </a:r>
          </a:p>
          <a:p>
            <a:r>
              <a:rPr lang="en-US" dirty="0" smtClean="0"/>
              <a:t>Objective RR (42 </a:t>
            </a:r>
            <a:r>
              <a:rPr lang="en-US" dirty="0"/>
              <a:t>vs. </a:t>
            </a:r>
            <a:r>
              <a:rPr lang="en-US" dirty="0" smtClean="0"/>
              <a:t>35%) </a:t>
            </a:r>
          </a:p>
          <a:p>
            <a:r>
              <a:rPr lang="en-US" dirty="0" smtClean="0"/>
              <a:t>Neutropenia (66.5</a:t>
            </a:r>
            <a:r>
              <a:rPr lang="en-US" dirty="0"/>
              <a:t>% vs. </a:t>
            </a:r>
            <a:r>
              <a:rPr lang="en-US" dirty="0" smtClean="0"/>
              <a:t>1.4%)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5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Molecular subtypes of breast cancer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Molecular </a:t>
            </a:r>
            <a:r>
              <a:rPr lang="en-US" dirty="0"/>
              <a:t>and genetic differences in breast cancers may be useful in guiding the development of new drug </a:t>
            </a:r>
            <a:r>
              <a:rPr lang="en-US" dirty="0" smtClean="0"/>
              <a:t>therapies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 </a:t>
            </a:r>
            <a:r>
              <a:rPr lang="en-US" dirty="0"/>
              <a:t>major molecular subtypes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Luminal </a:t>
            </a:r>
            <a:r>
              <a:rPr lang="en-US" dirty="0"/>
              <a:t>A</a:t>
            </a:r>
          </a:p>
          <a:p>
            <a:r>
              <a:rPr lang="en-US" dirty="0"/>
              <a:t>Luminal B</a:t>
            </a:r>
          </a:p>
          <a:p>
            <a:r>
              <a:rPr lang="en-US" dirty="0"/>
              <a:t>Basal-like/triple negative</a:t>
            </a:r>
          </a:p>
          <a:p>
            <a:r>
              <a:rPr lang="en-US" dirty="0"/>
              <a:t>HER2-enriched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1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Monaleesa</a:t>
            </a:r>
            <a:r>
              <a:rPr lang="en-US" b="1" dirty="0" smtClean="0">
                <a:solidFill>
                  <a:srgbClr val="FF0000"/>
                </a:solidFill>
              </a:rPr>
              <a:t> 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trial: </a:t>
            </a:r>
            <a:r>
              <a:rPr lang="en-US" dirty="0" err="1"/>
              <a:t>Ribociclib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letrozole</a:t>
            </a:r>
            <a:r>
              <a:rPr lang="en-US" dirty="0" smtClean="0"/>
              <a:t> first-line postmenopausal </a:t>
            </a:r>
          </a:p>
          <a:p>
            <a:r>
              <a:rPr lang="en-US" dirty="0" smtClean="0"/>
              <a:t>PFS </a:t>
            </a:r>
            <a:r>
              <a:rPr lang="en-US" dirty="0"/>
              <a:t>(25.3 vs. </a:t>
            </a:r>
            <a:r>
              <a:rPr lang="en-US" dirty="0" smtClean="0"/>
              <a:t>16.0)</a:t>
            </a:r>
            <a:endParaRPr lang="en-US" dirty="0"/>
          </a:p>
          <a:p>
            <a:r>
              <a:rPr lang="en-US" dirty="0" smtClean="0"/>
              <a:t>Improved </a:t>
            </a:r>
            <a:r>
              <a:rPr lang="en-US" dirty="0"/>
              <a:t>ORR of </a:t>
            </a:r>
            <a:r>
              <a:rPr lang="en-US" dirty="0" smtClean="0"/>
              <a:t>43%vs.29%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MONARCH 3</a:t>
            </a:r>
            <a:r>
              <a:rPr lang="en-US" dirty="0" smtClean="0"/>
              <a:t> trial: </a:t>
            </a:r>
            <a:r>
              <a:rPr lang="en-US" dirty="0" err="1" smtClean="0"/>
              <a:t>abemaciclib</a:t>
            </a:r>
            <a:r>
              <a:rPr lang="en-US" dirty="0" smtClean="0"/>
              <a:t> + AI </a:t>
            </a:r>
            <a:r>
              <a:rPr lang="en-US" dirty="0"/>
              <a:t>(</a:t>
            </a:r>
            <a:r>
              <a:rPr lang="en-US" dirty="0" err="1"/>
              <a:t>letrozole</a:t>
            </a:r>
            <a:r>
              <a:rPr lang="en-US" dirty="0"/>
              <a:t> or </a:t>
            </a:r>
            <a:r>
              <a:rPr lang="en-US" dirty="0" err="1"/>
              <a:t>anastrozole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Improved </a:t>
            </a:r>
            <a:r>
              <a:rPr lang="en-US" dirty="0"/>
              <a:t>PFS, </a:t>
            </a:r>
            <a:endParaRPr lang="en-US" dirty="0" smtClean="0"/>
          </a:p>
          <a:p>
            <a:r>
              <a:rPr lang="en-US" dirty="0" smtClean="0"/>
              <a:t>ORR (</a:t>
            </a:r>
            <a:r>
              <a:rPr lang="en-US" dirty="0"/>
              <a:t>59% vs. </a:t>
            </a:r>
            <a:r>
              <a:rPr lang="en-US" dirty="0" smtClean="0"/>
              <a:t>44) </a:t>
            </a:r>
          </a:p>
          <a:p>
            <a:r>
              <a:rPr lang="en-US" dirty="0" smtClean="0"/>
              <a:t>Adverse events: diarrhea </a:t>
            </a:r>
            <a:r>
              <a:rPr lang="en-US" dirty="0"/>
              <a:t>(9.5% vs.1.2%), neutropenia (21.1% vs. 1.2</a:t>
            </a:r>
            <a:r>
              <a:rPr lang="en-US" dirty="0" smtClean="0"/>
              <a:t>%)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27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55" y="359596"/>
            <a:ext cx="10583238" cy="6082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MONALEESA-3</a:t>
            </a:r>
          </a:p>
          <a:p>
            <a:r>
              <a:rPr lang="en-US" dirty="0" err="1"/>
              <a:t>Ribociclib</a:t>
            </a:r>
            <a:r>
              <a:rPr lang="en-US" dirty="0"/>
              <a:t> + </a:t>
            </a:r>
            <a:r>
              <a:rPr lang="en-US" dirty="0" err="1"/>
              <a:t>fulvestrant</a:t>
            </a:r>
            <a:r>
              <a:rPr lang="en-US" dirty="0"/>
              <a:t> vs </a:t>
            </a:r>
            <a:r>
              <a:rPr lang="en-US" dirty="0" err="1"/>
              <a:t>fulvestrant</a:t>
            </a:r>
            <a:r>
              <a:rPr lang="en-US" dirty="0"/>
              <a:t>: improved in PFS and OS                      (21 vs 13) / (57.8% vs 45.9%) </a:t>
            </a:r>
            <a:endParaRPr lang="en-US" b="1" dirty="0"/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MONALEESA-7</a:t>
            </a:r>
            <a:r>
              <a:rPr lang="en-US" dirty="0" smtClean="0"/>
              <a:t> </a:t>
            </a:r>
            <a:r>
              <a:rPr lang="en-US" dirty="0"/>
              <a:t>trial, 672 pre- or </a:t>
            </a:r>
            <a:r>
              <a:rPr lang="en-US" dirty="0" err="1"/>
              <a:t>perimenopausal</a:t>
            </a:r>
            <a:r>
              <a:rPr lang="en-US" dirty="0"/>
              <a:t> women </a:t>
            </a:r>
            <a:endParaRPr lang="en-US" dirty="0" smtClean="0"/>
          </a:p>
          <a:p>
            <a:r>
              <a:rPr lang="en-US" dirty="0" err="1" smtClean="0"/>
              <a:t>Ribociclib</a:t>
            </a:r>
            <a:r>
              <a:rPr lang="en-US" dirty="0" smtClean="0"/>
              <a:t> </a:t>
            </a:r>
            <a:r>
              <a:rPr lang="en-US" dirty="0"/>
              <a:t>or placebo </a:t>
            </a:r>
            <a:r>
              <a:rPr lang="en-US" dirty="0" smtClean="0"/>
              <a:t>+ </a:t>
            </a:r>
            <a:r>
              <a:rPr lang="en-US" dirty="0" err="1"/>
              <a:t>goserelin</a:t>
            </a:r>
            <a:r>
              <a:rPr lang="en-US" dirty="0"/>
              <a:t> </a:t>
            </a:r>
            <a:r>
              <a:rPr lang="en-US" dirty="0" smtClean="0"/>
              <a:t>+ AI </a:t>
            </a:r>
            <a:r>
              <a:rPr lang="en-US" dirty="0"/>
              <a:t>or </a:t>
            </a:r>
            <a:r>
              <a:rPr lang="en-US" dirty="0" smtClean="0"/>
              <a:t>tamoxifen</a:t>
            </a:r>
          </a:p>
          <a:p>
            <a:r>
              <a:rPr lang="en-US" dirty="0" smtClean="0"/>
              <a:t>PFS: </a:t>
            </a:r>
            <a:r>
              <a:rPr lang="en-US" dirty="0"/>
              <a:t>24 versus 13 </a:t>
            </a:r>
            <a:r>
              <a:rPr lang="en-US" dirty="0" smtClean="0"/>
              <a:t>m,</a:t>
            </a:r>
            <a:r>
              <a:rPr lang="en-US" dirty="0"/>
              <a:t> OS </a:t>
            </a:r>
            <a:r>
              <a:rPr lang="en-US" dirty="0" smtClean="0"/>
              <a:t>(</a:t>
            </a:r>
            <a:r>
              <a:rPr lang="en-US" dirty="0"/>
              <a:t>70% vs. 46</a:t>
            </a:r>
            <a:r>
              <a:rPr lang="en-US" dirty="0" smtClean="0"/>
              <a:t>%)</a:t>
            </a:r>
          </a:p>
          <a:p>
            <a:endParaRPr lang="en-US" dirty="0"/>
          </a:p>
          <a:p>
            <a:r>
              <a:rPr lang="en-US" i="1" dirty="0"/>
              <a:t>AI + CDK 4/6 inhibitor: </a:t>
            </a:r>
            <a:r>
              <a:rPr lang="en-US" dirty="0"/>
              <a:t>In post or premenopausal women receiving ovarian ablation/suppression improved PFS relative to an AI alone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FIRST-LINE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progress &gt;12 </a:t>
            </a:r>
            <a:r>
              <a:rPr lang="en-US" dirty="0">
                <a:solidFill>
                  <a:srgbClr val="C00000"/>
                </a:solidFill>
              </a:rPr>
              <a:t>months after </a:t>
            </a:r>
            <a:r>
              <a:rPr lang="en-US" dirty="0" smtClean="0">
                <a:solidFill>
                  <a:srgbClr val="C00000"/>
                </a:solidFill>
              </a:rPr>
              <a:t>end </a:t>
            </a:r>
            <a:r>
              <a:rPr lang="en-US" dirty="0">
                <a:solidFill>
                  <a:srgbClr val="C00000"/>
                </a:solidFill>
              </a:rPr>
              <a:t>of adjuvant ET and patients who present with de novo metastatic breast cancer are offered first-line 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96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/>
              <a:t>randomized trials </a:t>
            </a:r>
            <a:r>
              <a:rPr lang="en-US" dirty="0" smtClean="0"/>
              <a:t>for optimal </a:t>
            </a:r>
            <a:r>
              <a:rPr lang="en-US" dirty="0"/>
              <a:t>sequencing of various targeted agents or their combination in patients receiving </a:t>
            </a:r>
            <a:r>
              <a:rPr lang="en-US" dirty="0" smtClean="0"/>
              <a:t>ET</a:t>
            </a:r>
          </a:p>
          <a:p>
            <a:endParaRPr lang="en-US" dirty="0"/>
          </a:p>
          <a:p>
            <a:r>
              <a:rPr lang="en-US" dirty="0"/>
              <a:t>Indirect comparisons suggest improved outcomes with CDK 4/6 inhibitors and AIs relative to other </a:t>
            </a:r>
            <a:r>
              <a:rPr lang="en-US" dirty="0" smtClean="0"/>
              <a:t>ET </a:t>
            </a:r>
            <a:r>
              <a:rPr lang="en-US" dirty="0"/>
              <a:t>and targeted agents 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Additionally, </a:t>
            </a:r>
            <a:r>
              <a:rPr lang="en-US" dirty="0" smtClean="0"/>
              <a:t>side-effect </a:t>
            </a:r>
            <a:r>
              <a:rPr lang="en-US" dirty="0"/>
              <a:t>profile of </a:t>
            </a:r>
            <a:r>
              <a:rPr lang="en-US" dirty="0" smtClean="0"/>
              <a:t>CDK </a:t>
            </a:r>
            <a:r>
              <a:rPr lang="en-US" dirty="0"/>
              <a:t>4/6 inhibitors appears </a:t>
            </a:r>
            <a:r>
              <a:rPr lang="en-US" dirty="0" smtClean="0"/>
              <a:t>more </a:t>
            </a:r>
            <a:r>
              <a:rPr lang="en-US" dirty="0"/>
              <a:t>tolerable than that  </a:t>
            </a:r>
            <a:r>
              <a:rPr lang="en-US" u="sng" dirty="0" err="1"/>
              <a:t>everolimus</a:t>
            </a:r>
            <a:r>
              <a:rPr lang="en-US" dirty="0"/>
              <a:t> or </a:t>
            </a:r>
            <a:r>
              <a:rPr lang="en-US" u="sng" dirty="0" err="1"/>
              <a:t>alpelisib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meta-analysis, no </a:t>
            </a:r>
            <a:r>
              <a:rPr lang="en-US" dirty="0"/>
              <a:t>statistically significant differences in PFS were found among the three CDK 4/6 inhibitors in combination with an </a:t>
            </a:r>
            <a:r>
              <a:rPr lang="en-US" dirty="0" smtClean="0"/>
              <a:t>AI</a:t>
            </a:r>
          </a:p>
          <a:p>
            <a:endParaRPr lang="en-US" dirty="0"/>
          </a:p>
          <a:p>
            <a:r>
              <a:rPr lang="en-US" u="sng" dirty="0" err="1"/>
              <a:t>Palbociclib</a:t>
            </a:r>
            <a:r>
              <a:rPr lang="en-US" dirty="0"/>
              <a:t> and </a:t>
            </a:r>
            <a:r>
              <a:rPr lang="en-US" u="sng" dirty="0" err="1"/>
              <a:t>ribociclib</a:t>
            </a:r>
            <a:r>
              <a:rPr lang="en-US" dirty="0"/>
              <a:t> </a:t>
            </a:r>
            <a:r>
              <a:rPr lang="en-US" dirty="0" smtClean="0"/>
              <a:t>higher neutropenia  </a:t>
            </a:r>
          </a:p>
          <a:p>
            <a:r>
              <a:rPr lang="en-US" dirty="0" err="1" smtClean="0"/>
              <a:t>Abemaciclib</a:t>
            </a:r>
            <a:r>
              <a:rPr lang="en-US" dirty="0" smtClean="0"/>
              <a:t> </a:t>
            </a:r>
            <a:r>
              <a:rPr lang="en-US" dirty="0"/>
              <a:t>more </a:t>
            </a:r>
            <a:r>
              <a:rPr lang="en-US" dirty="0" smtClean="0"/>
              <a:t>diarrhea</a:t>
            </a:r>
          </a:p>
          <a:p>
            <a:r>
              <a:rPr lang="en-US" dirty="0" err="1" smtClean="0"/>
              <a:t>Ribociclib</a:t>
            </a:r>
            <a:r>
              <a:rPr lang="en-US" dirty="0" smtClean="0"/>
              <a:t> higher </a:t>
            </a:r>
            <a:r>
              <a:rPr lang="en-US" dirty="0" err="1" smtClean="0"/>
              <a:t>LFTabnormalities</a:t>
            </a:r>
            <a:r>
              <a:rPr lang="en-US" dirty="0" smtClean="0"/>
              <a:t> and </a:t>
            </a:r>
            <a:r>
              <a:rPr lang="en-US" dirty="0"/>
              <a:t>can cause </a:t>
            </a:r>
            <a:r>
              <a:rPr lang="en-US" dirty="0" err="1"/>
              <a:t>QTc</a:t>
            </a:r>
            <a:r>
              <a:rPr lang="en-US" dirty="0"/>
              <a:t> </a:t>
            </a:r>
            <a:r>
              <a:rPr lang="en-US" dirty="0" smtClean="0"/>
              <a:t>prolongation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2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FALCON </a:t>
            </a:r>
            <a:r>
              <a:rPr lang="en-US" dirty="0" err="1" smtClean="0"/>
              <a:t>tria</a:t>
            </a:r>
            <a:r>
              <a:rPr lang="en-US" dirty="0" smtClean="0"/>
              <a:t>: </a:t>
            </a:r>
            <a:r>
              <a:rPr lang="en-US" dirty="0"/>
              <a:t>462 </a:t>
            </a:r>
            <a:r>
              <a:rPr lang="en-US" dirty="0" smtClean="0"/>
              <a:t>metastatic ER+ naive fulvestrant</a:t>
            </a:r>
            <a:r>
              <a:rPr lang="en-US" dirty="0"/>
              <a:t>500 mg </a:t>
            </a:r>
            <a:r>
              <a:rPr lang="en-US" dirty="0" smtClean="0"/>
              <a:t>/</a:t>
            </a:r>
            <a:r>
              <a:rPr lang="en-US" u="sng" dirty="0" err="1" smtClean="0"/>
              <a:t>anastrozole</a:t>
            </a:r>
            <a:r>
              <a:rPr lang="en-US" u="sng" dirty="0" smtClean="0"/>
              <a:t> </a:t>
            </a:r>
            <a:r>
              <a:rPr lang="en-US" dirty="0" smtClean="0"/>
              <a:t>PFS (</a:t>
            </a:r>
            <a:r>
              <a:rPr lang="en-US" dirty="0"/>
              <a:t>16.6 versus 13.8 </a:t>
            </a:r>
            <a:r>
              <a:rPr lang="en-US" dirty="0" smtClean="0"/>
              <a:t>months)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80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Based on the above data, NCCN : AI + CDK 4/6 inhibitors as category 1 first-line option 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Fulvestran</a:t>
            </a:r>
            <a:r>
              <a:rPr lang="en-US" u="sng" dirty="0" smtClean="0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 </a:t>
            </a:r>
            <a:r>
              <a:rPr lang="en-US" dirty="0" smtClean="0">
                <a:solidFill>
                  <a:srgbClr val="C00000"/>
                </a:solidFill>
              </a:rPr>
              <a:t>+ </a:t>
            </a:r>
            <a:r>
              <a:rPr lang="en-US" dirty="0">
                <a:solidFill>
                  <a:srgbClr val="C00000"/>
                </a:solidFill>
              </a:rPr>
              <a:t>CDK 4/6 </a:t>
            </a:r>
            <a:r>
              <a:rPr lang="en-US" dirty="0"/>
              <a:t>inhibitor is an appropriate alternative, particularly for </a:t>
            </a:r>
            <a:r>
              <a:rPr lang="en-US" dirty="0" smtClean="0"/>
              <a:t>prior </a:t>
            </a:r>
            <a:r>
              <a:rPr lang="en-US" dirty="0"/>
              <a:t>treatment with </a:t>
            </a:r>
            <a:r>
              <a:rPr lang="en-US" dirty="0" err="1" smtClean="0"/>
              <a:t>Ais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Single-agent </a:t>
            </a:r>
            <a:r>
              <a:rPr lang="en-US" dirty="0" err="1" smtClean="0">
                <a:solidFill>
                  <a:srgbClr val="C00000"/>
                </a:solidFill>
              </a:rPr>
              <a:t>fulvestrant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or </a:t>
            </a:r>
            <a:r>
              <a:rPr lang="en-US" dirty="0" smtClean="0">
                <a:solidFill>
                  <a:srgbClr val="C00000"/>
                </a:solidFill>
              </a:rPr>
              <a:t>AI </a:t>
            </a:r>
            <a:r>
              <a:rPr lang="en-US" dirty="0">
                <a:solidFill>
                  <a:srgbClr val="C00000"/>
                </a:solidFill>
              </a:rPr>
              <a:t>alone </a:t>
            </a:r>
            <a:r>
              <a:rPr lang="en-US" dirty="0" smtClean="0"/>
              <a:t>for low </a:t>
            </a:r>
            <a:r>
              <a:rPr lang="en-US" dirty="0"/>
              <a:t>disease burden or </a:t>
            </a:r>
            <a:r>
              <a:rPr lang="en-US" dirty="0" smtClean="0"/>
              <a:t>less </a:t>
            </a:r>
            <a:r>
              <a:rPr lang="en-US" dirty="0"/>
              <a:t>likely </a:t>
            </a:r>
            <a:r>
              <a:rPr lang="en-US" dirty="0" smtClean="0"/>
              <a:t>tolerate </a:t>
            </a:r>
            <a:r>
              <a:rPr lang="en-US" dirty="0"/>
              <a:t>combination treatment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Second Line Therapy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Women </a:t>
            </a:r>
            <a:r>
              <a:rPr lang="en-US" dirty="0">
                <a:solidFill>
                  <a:srgbClr val="C00000"/>
                </a:solidFill>
              </a:rPr>
              <a:t>who progress on adjuvant ET or within 12 months of completion, or </a:t>
            </a:r>
            <a:r>
              <a:rPr lang="en-US" dirty="0" smtClean="0">
                <a:solidFill>
                  <a:srgbClr val="C00000"/>
                </a:solidFill>
              </a:rPr>
              <a:t>progress </a:t>
            </a:r>
            <a:r>
              <a:rPr lang="en-US" dirty="0">
                <a:solidFill>
                  <a:srgbClr val="C00000"/>
                </a:solidFill>
              </a:rPr>
              <a:t>on first-line treatment for metastatic </a:t>
            </a:r>
            <a:r>
              <a:rPr lang="en-US" dirty="0" smtClean="0">
                <a:solidFill>
                  <a:srgbClr val="C00000"/>
                </a:solidFill>
              </a:rPr>
              <a:t>disease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For </a:t>
            </a:r>
            <a:r>
              <a:rPr lang="en-US" dirty="0" smtClean="0"/>
              <a:t>previous</a:t>
            </a:r>
            <a:r>
              <a:rPr lang="en-US" dirty="0"/>
              <a:t> </a:t>
            </a:r>
            <a:r>
              <a:rPr lang="en-US" u="sng" dirty="0" smtClean="0"/>
              <a:t>tamoxifen</a:t>
            </a:r>
            <a:r>
              <a:rPr lang="en-US" dirty="0" smtClean="0"/>
              <a:t>: AI </a:t>
            </a:r>
            <a:r>
              <a:rPr lang="en-US" dirty="0"/>
              <a:t>plus a CDK 4/6 inhibitor </a:t>
            </a:r>
            <a:r>
              <a:rPr lang="en-US" dirty="0" smtClean="0"/>
              <a:t>(AI in </a:t>
            </a:r>
            <a:r>
              <a:rPr lang="en-US" dirty="0"/>
              <a:t>select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b="1" dirty="0" err="1"/>
              <a:t>Fulvestrant</a:t>
            </a:r>
            <a:r>
              <a:rPr lang="en-US" b="1" dirty="0"/>
              <a:t>-based treatment is </a:t>
            </a:r>
            <a:r>
              <a:rPr lang="en-US" b="1" dirty="0" smtClean="0"/>
              <a:t>appropriate </a:t>
            </a:r>
            <a:r>
              <a:rPr lang="en-US" b="1" dirty="0"/>
              <a:t>option </a:t>
            </a:r>
            <a:r>
              <a:rPr lang="en-US" b="1" dirty="0" smtClean="0"/>
              <a:t>for previous </a:t>
            </a:r>
            <a:r>
              <a:rPr lang="en-US" b="1" dirty="0"/>
              <a:t>aromatase inhibitor (AI</a:t>
            </a:r>
            <a:r>
              <a:rPr lang="en-US" b="1" dirty="0" smtClean="0"/>
              <a:t>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54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9191"/>
            <a:ext cx="10515600" cy="5601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Progression </a:t>
            </a:r>
            <a:r>
              <a:rPr lang="en-US" dirty="0"/>
              <a:t>on AI monotherapy: Fulvestrant plus CDK 4/6 </a:t>
            </a:r>
            <a:r>
              <a:rPr lang="en-US" dirty="0" smtClean="0"/>
              <a:t>inhibitor (</a:t>
            </a:r>
            <a:r>
              <a:rPr lang="en-US" b="1" dirty="0" smtClean="0"/>
              <a:t>PALOMA3 trial, </a:t>
            </a:r>
            <a:r>
              <a:rPr lang="en-US" b="1" dirty="0"/>
              <a:t>MONARCH </a:t>
            </a:r>
            <a:r>
              <a:rPr lang="en-US" b="1" dirty="0" smtClean="0"/>
              <a:t>2, </a:t>
            </a:r>
            <a:r>
              <a:rPr lang="en-US" b="1" dirty="0"/>
              <a:t>MONALEESA-3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If previously </a:t>
            </a:r>
            <a:r>
              <a:rPr lang="en-US" dirty="0"/>
              <a:t>treated with a CDK 4/6 inhibitor, </a:t>
            </a:r>
            <a:r>
              <a:rPr lang="en-US" dirty="0" smtClean="0"/>
              <a:t>base on </a:t>
            </a:r>
            <a:r>
              <a:rPr lang="en-US" b="1" i="1" dirty="0"/>
              <a:t>PIK3CA</a:t>
            </a:r>
            <a:r>
              <a:rPr lang="en-US" b="1" dirty="0"/>
              <a:t> status</a:t>
            </a:r>
            <a:r>
              <a:rPr lang="en-US" dirty="0"/>
              <a:t>:</a:t>
            </a:r>
          </a:p>
          <a:p>
            <a:r>
              <a:rPr lang="en-US" i="1" dirty="0" smtClean="0"/>
              <a:t>PIK3CA</a:t>
            </a:r>
            <a:r>
              <a:rPr lang="en-US" dirty="0"/>
              <a:t> wild-type </a:t>
            </a:r>
            <a:r>
              <a:rPr lang="en-US" dirty="0" smtClean="0"/>
              <a:t>tumor:</a:t>
            </a:r>
            <a:r>
              <a:rPr lang="en-US" dirty="0"/>
              <a:t> </a:t>
            </a:r>
            <a:r>
              <a:rPr lang="en-US" u="sng" dirty="0" err="1"/>
              <a:t>fulvestrant</a:t>
            </a:r>
            <a:r>
              <a:rPr lang="en-US" dirty="0"/>
              <a:t> monotherapy or </a:t>
            </a:r>
            <a:r>
              <a:rPr lang="en-US" dirty="0" err="1"/>
              <a:t>everolimus</a:t>
            </a:r>
            <a:r>
              <a:rPr lang="en-US" dirty="0"/>
              <a:t>-based </a:t>
            </a:r>
            <a:r>
              <a:rPr lang="en-US" dirty="0" smtClean="0"/>
              <a:t>combinations</a:t>
            </a:r>
            <a:endParaRPr lang="en-US" dirty="0"/>
          </a:p>
          <a:p>
            <a:r>
              <a:rPr lang="en-US" i="1" dirty="0" smtClean="0"/>
              <a:t>PIK3CA</a:t>
            </a:r>
            <a:r>
              <a:rPr lang="en-US" dirty="0" smtClean="0"/>
              <a:t>-mutant tumor:</a:t>
            </a:r>
            <a:r>
              <a:rPr lang="en-US" dirty="0"/>
              <a:t> </a:t>
            </a:r>
            <a:r>
              <a:rPr lang="en-US" u="sng" dirty="0" err="1"/>
              <a:t>fulvestrant</a:t>
            </a:r>
            <a:r>
              <a:rPr lang="en-US" dirty="0"/>
              <a:t> plus </a:t>
            </a:r>
            <a:r>
              <a:rPr lang="en-US" u="sng" dirty="0" err="1" smtClean="0"/>
              <a:t>alpelisib</a:t>
            </a:r>
            <a:endParaRPr lang="en-US" u="sng" dirty="0" smtClean="0"/>
          </a:p>
          <a:p>
            <a:endParaRPr lang="en-US" u="sng" dirty="0" smtClean="0"/>
          </a:p>
          <a:p>
            <a:endParaRPr lang="en-US" u="sng" dirty="0"/>
          </a:p>
          <a:p>
            <a:r>
              <a:rPr lang="en-US" b="1" dirty="0"/>
              <a:t>Everolimus </a:t>
            </a:r>
            <a:r>
              <a:rPr lang="en-US" dirty="0"/>
              <a:t>plus ET often as a later-line option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59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Alternatives to </a:t>
            </a:r>
            <a:r>
              <a:rPr lang="en-US" b="1" dirty="0" err="1"/>
              <a:t>fulvestrant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Everolimus</a:t>
            </a:r>
            <a:r>
              <a:rPr lang="en-US" sz="3200" b="1" dirty="0"/>
              <a:t> plus </a:t>
            </a:r>
            <a:r>
              <a:rPr lang="en-US" sz="3200" b="1" dirty="0" err="1" smtClean="0"/>
              <a:t>Exemestane</a:t>
            </a:r>
            <a:r>
              <a:rPr lang="en-US" sz="3200" dirty="0" smtClean="0"/>
              <a:t>: </a:t>
            </a:r>
            <a:r>
              <a:rPr lang="en-US" sz="3200" u="sng" dirty="0"/>
              <a:t>BOLERO-2</a:t>
            </a:r>
            <a:r>
              <a:rPr lang="en-US" sz="3200" dirty="0"/>
              <a:t> trial, </a:t>
            </a:r>
            <a:r>
              <a:rPr lang="en-US" sz="3200" dirty="0" smtClean="0"/>
              <a:t>724 </a:t>
            </a:r>
            <a:r>
              <a:rPr lang="en-US" sz="3200" dirty="0" err="1" smtClean="0"/>
              <a:t>pt</a:t>
            </a:r>
            <a:r>
              <a:rPr lang="en-US" sz="3200" dirty="0" smtClean="0"/>
              <a:t> progressed </a:t>
            </a:r>
            <a:r>
              <a:rPr lang="en-US" sz="3200" dirty="0"/>
              <a:t>on </a:t>
            </a:r>
            <a:r>
              <a:rPr lang="en-US" sz="3200" dirty="0" err="1" smtClean="0"/>
              <a:t>anastrozole</a:t>
            </a:r>
            <a:r>
              <a:rPr lang="en-US" sz="3200" dirty="0" smtClean="0"/>
              <a:t>, </a:t>
            </a:r>
            <a:r>
              <a:rPr lang="en-US" dirty="0"/>
              <a:t>improvement in PFS (7 versus 3 </a:t>
            </a:r>
            <a:r>
              <a:rPr lang="en-US" dirty="0" smtClean="0"/>
              <a:t>months and ORR</a:t>
            </a:r>
          </a:p>
          <a:p>
            <a:endParaRPr lang="en-US" sz="3200" dirty="0"/>
          </a:p>
          <a:p>
            <a:r>
              <a:rPr lang="en-US" b="1" dirty="0"/>
              <a:t>Everolimus plus tamoxifen</a:t>
            </a:r>
            <a:r>
              <a:rPr lang="en-US" dirty="0"/>
              <a:t> </a:t>
            </a:r>
            <a:r>
              <a:rPr lang="en-US" dirty="0" smtClean="0"/>
              <a:t>111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/>
              <a:t>previously treated with an </a:t>
            </a:r>
            <a:r>
              <a:rPr lang="en-US" dirty="0" smtClean="0"/>
              <a:t>AI </a:t>
            </a:r>
            <a:r>
              <a:rPr lang="en-US" u="sng" dirty="0" smtClean="0"/>
              <a:t>GINECO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2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/>
              <a:t>Luminal</a:t>
            </a:r>
            <a:r>
              <a:rPr lang="en-US" dirty="0"/>
              <a:t> A </a:t>
            </a:r>
            <a:r>
              <a:rPr lang="en-US" b="1" dirty="0"/>
              <a:t>breast cancer</a:t>
            </a:r>
            <a:r>
              <a:rPr lang="en-US" dirty="0"/>
              <a:t> is hormone-receptor </a:t>
            </a:r>
            <a:r>
              <a:rPr lang="en-US" dirty="0" smtClean="0"/>
              <a:t>+ (ER </a:t>
            </a:r>
            <a:r>
              <a:rPr lang="en-US" dirty="0"/>
              <a:t>and/or </a:t>
            </a:r>
            <a:r>
              <a:rPr lang="en-US" dirty="0" smtClean="0"/>
              <a:t>PR+), </a:t>
            </a:r>
            <a:r>
              <a:rPr lang="en-US" dirty="0"/>
              <a:t>HER2 </a:t>
            </a:r>
            <a:r>
              <a:rPr lang="en-US" dirty="0" smtClean="0"/>
              <a:t>-, </a:t>
            </a:r>
            <a:r>
              <a:rPr lang="en-US" dirty="0"/>
              <a:t>and has low levels of </a:t>
            </a:r>
            <a:r>
              <a:rPr lang="en-US" dirty="0" smtClean="0"/>
              <a:t>Ki-67</a:t>
            </a:r>
          </a:p>
          <a:p>
            <a:endParaRPr lang="en-US" dirty="0"/>
          </a:p>
          <a:p>
            <a:r>
              <a:rPr lang="en-US" b="1" dirty="0" smtClean="0"/>
              <a:t>Luminal</a:t>
            </a:r>
            <a:r>
              <a:rPr lang="en-US" dirty="0"/>
              <a:t> </a:t>
            </a:r>
            <a:r>
              <a:rPr lang="en-US" b="1" dirty="0"/>
              <a:t>A</a:t>
            </a:r>
            <a:r>
              <a:rPr lang="en-US" dirty="0"/>
              <a:t> accounts for </a:t>
            </a:r>
            <a:r>
              <a:rPr lang="en-US" dirty="0" smtClean="0"/>
              <a:t>73% </a:t>
            </a:r>
            <a:r>
              <a:rPr lang="en-US" dirty="0"/>
              <a:t>of </a:t>
            </a:r>
            <a:r>
              <a:rPr lang="en-US" b="1" dirty="0"/>
              <a:t>breast cancer</a:t>
            </a:r>
            <a:r>
              <a:rPr lang="en-US" dirty="0"/>
              <a:t> cases, </a:t>
            </a:r>
            <a:r>
              <a:rPr lang="en-US" b="1" dirty="0"/>
              <a:t>luminal</a:t>
            </a:r>
            <a:r>
              <a:rPr lang="en-US" dirty="0"/>
              <a:t> B for </a:t>
            </a:r>
            <a:r>
              <a:rPr lang="en-US" dirty="0" smtClean="0"/>
              <a:t>11% , </a:t>
            </a:r>
            <a:r>
              <a:rPr lang="en-US" dirty="0"/>
              <a:t>triple negative for </a:t>
            </a:r>
            <a:r>
              <a:rPr lang="en-US" dirty="0" smtClean="0"/>
              <a:t>12% </a:t>
            </a:r>
            <a:r>
              <a:rPr lang="en-US" dirty="0"/>
              <a:t>and HER2-enriched for about </a:t>
            </a:r>
            <a:r>
              <a:rPr lang="en-US" dirty="0" smtClean="0"/>
              <a:t>4%, </a:t>
            </a:r>
            <a:r>
              <a:rPr lang="en-US" dirty="0"/>
              <a:t>according to </a:t>
            </a:r>
            <a:r>
              <a:rPr lang="en-US" dirty="0" smtClean="0"/>
              <a:t>American</a:t>
            </a:r>
            <a:r>
              <a:rPr lang="en-US" dirty="0"/>
              <a:t> </a:t>
            </a:r>
            <a:r>
              <a:rPr lang="en-US" b="1" dirty="0"/>
              <a:t>Cancer</a:t>
            </a:r>
            <a:r>
              <a:rPr lang="en-US" dirty="0"/>
              <a:t> 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9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PI3K/AKT/</a:t>
            </a:r>
            <a:r>
              <a:rPr lang="en-US" dirty="0" err="1" smtClean="0"/>
              <a:t>mTOR</a:t>
            </a:r>
            <a:r>
              <a:rPr lang="en-US" dirty="0" smtClean="0"/>
              <a:t> pathway : cell </a:t>
            </a:r>
            <a:r>
              <a:rPr lang="en-US" dirty="0"/>
              <a:t>growth, survival, and angiogenesis.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Mutations </a:t>
            </a:r>
            <a:r>
              <a:rPr lang="en-US" dirty="0"/>
              <a:t>in</a:t>
            </a:r>
            <a:r>
              <a:rPr lang="en-US" i="1" dirty="0"/>
              <a:t> PIK3CA</a:t>
            </a:r>
            <a:r>
              <a:rPr lang="en-US" dirty="0"/>
              <a:t>, which encodes </a:t>
            </a:r>
            <a:r>
              <a:rPr lang="en-US" dirty="0" smtClean="0"/>
              <a:t>alpha subunit </a:t>
            </a:r>
            <a:r>
              <a:rPr lang="en-US" dirty="0"/>
              <a:t>of </a:t>
            </a:r>
            <a:r>
              <a:rPr lang="en-US" dirty="0" smtClean="0"/>
              <a:t>PI3K</a:t>
            </a:r>
          </a:p>
          <a:p>
            <a:endParaRPr lang="en-US" dirty="0"/>
          </a:p>
          <a:p>
            <a:r>
              <a:rPr lang="en-US" dirty="0"/>
              <a:t>Mutations </a:t>
            </a:r>
            <a:r>
              <a:rPr lang="en-US" dirty="0" smtClean="0"/>
              <a:t>detected </a:t>
            </a:r>
            <a:r>
              <a:rPr lang="en-US" dirty="0"/>
              <a:t>in over 40 </a:t>
            </a:r>
            <a:r>
              <a:rPr lang="en-US" dirty="0" smtClean="0"/>
              <a:t>% </a:t>
            </a:r>
            <a:r>
              <a:rPr lang="en-US" dirty="0"/>
              <a:t>of </a:t>
            </a:r>
            <a:r>
              <a:rPr lang="en-US" dirty="0" smtClean="0"/>
              <a:t>ER+ </a:t>
            </a:r>
            <a:r>
              <a:rPr lang="en-US" dirty="0"/>
              <a:t>breast </a:t>
            </a:r>
            <a:r>
              <a:rPr lang="en-US" dirty="0" smtClean="0"/>
              <a:t>cancers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26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Fulvestrant plus </a:t>
            </a:r>
            <a:r>
              <a:rPr lang="en-US" b="1" dirty="0" err="1"/>
              <a:t>alpelisib</a:t>
            </a:r>
            <a:r>
              <a:rPr lang="en-US" b="1" dirty="0"/>
              <a:t> </a:t>
            </a:r>
            <a:r>
              <a:rPr lang="en-US" dirty="0"/>
              <a:t>Improved PFS and OS</a:t>
            </a:r>
          </a:p>
          <a:p>
            <a:endParaRPr lang="en-US" dirty="0"/>
          </a:p>
          <a:p>
            <a:r>
              <a:rPr lang="en-US" dirty="0" smtClean="0"/>
              <a:t>Adverse events : hyperglycemia </a:t>
            </a:r>
            <a:r>
              <a:rPr lang="en-US" dirty="0"/>
              <a:t>(37 </a:t>
            </a:r>
            <a:r>
              <a:rPr lang="en-US" dirty="0" smtClean="0"/>
              <a:t>vs </a:t>
            </a:r>
            <a:r>
              <a:rPr lang="en-US" dirty="0"/>
              <a:t>0.7 </a:t>
            </a:r>
            <a:r>
              <a:rPr lang="en-US" dirty="0" smtClean="0"/>
              <a:t>%), </a:t>
            </a:r>
            <a:r>
              <a:rPr lang="en-US" dirty="0"/>
              <a:t>rash (10 </a:t>
            </a:r>
            <a:r>
              <a:rPr lang="en-US" dirty="0" smtClean="0"/>
              <a:t>vs </a:t>
            </a:r>
            <a:r>
              <a:rPr lang="en-US" dirty="0"/>
              <a:t>0.3 </a:t>
            </a:r>
            <a:r>
              <a:rPr lang="en-US" dirty="0" smtClean="0"/>
              <a:t>%), </a:t>
            </a:r>
            <a:r>
              <a:rPr lang="en-US" dirty="0"/>
              <a:t>and diarrhea (7 and 0.3 </a:t>
            </a:r>
            <a:r>
              <a:rPr lang="en-US" dirty="0" smtClean="0"/>
              <a:t>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66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Tamoxifen </a:t>
            </a:r>
            <a:r>
              <a:rPr lang="en-US" b="1" dirty="0" smtClean="0"/>
              <a:t>monotherapy</a:t>
            </a:r>
          </a:p>
          <a:p>
            <a:r>
              <a:rPr lang="en-US" b="1" dirty="0" err="1"/>
              <a:t>Abemaciclib</a:t>
            </a:r>
            <a:r>
              <a:rPr lang="en-US" dirty="0"/>
              <a:t> </a:t>
            </a:r>
            <a:r>
              <a:rPr lang="en-US" b="1" dirty="0"/>
              <a:t>monotherapy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b="1" dirty="0" err="1"/>
              <a:t>Megestrol</a:t>
            </a:r>
            <a:r>
              <a:rPr lang="en-US" b="1" dirty="0"/>
              <a:t> acetate</a:t>
            </a:r>
            <a:r>
              <a:rPr lang="en-US" dirty="0"/>
              <a:t> and </a:t>
            </a:r>
            <a:r>
              <a:rPr lang="en-US" b="1" dirty="0"/>
              <a:t>medroxyprogesterone </a:t>
            </a:r>
            <a:r>
              <a:rPr lang="en-US" b="1" dirty="0" smtClean="0"/>
              <a:t>acetate</a:t>
            </a:r>
            <a:r>
              <a:rPr lang="en-US" dirty="0" smtClean="0"/>
              <a:t>: </a:t>
            </a:r>
            <a:r>
              <a:rPr lang="en-US" dirty="0"/>
              <a:t>response rate of 25 percent and median duration of response of 15 months</a:t>
            </a:r>
            <a:endParaRPr lang="en-US" b="1" dirty="0"/>
          </a:p>
          <a:p>
            <a:r>
              <a:rPr lang="en-US" b="1" dirty="0"/>
              <a:t>Estrogens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b="1" dirty="0"/>
              <a:t>Androgens</a:t>
            </a:r>
            <a:r>
              <a:rPr lang="en-US" dirty="0"/>
              <a:t> response rates of 10 to </a:t>
            </a:r>
            <a:r>
              <a:rPr lang="en-US" dirty="0" smtClean="0"/>
              <a:t>20%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57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BRCA mutation </a:t>
            </a:r>
            <a:r>
              <a:rPr lang="en-US" b="1" dirty="0" smtClean="0"/>
              <a:t>carriers </a:t>
            </a:r>
            <a:r>
              <a:rPr lang="en-US" dirty="0" smtClean="0"/>
              <a:t>PARP inhibitor</a:t>
            </a:r>
          </a:p>
          <a:p>
            <a:endParaRPr lang="en-US" dirty="0"/>
          </a:p>
          <a:p>
            <a:r>
              <a:rPr lang="en-US" u="sng" dirty="0" smtClean="0"/>
              <a:t>Bevacizumab</a:t>
            </a:r>
            <a:r>
              <a:rPr lang="en-US" dirty="0" smtClean="0"/>
              <a:t>+</a:t>
            </a:r>
            <a:r>
              <a:rPr lang="en-US" dirty="0"/>
              <a:t> </a:t>
            </a:r>
            <a:r>
              <a:rPr lang="en-US" u="sng" dirty="0" smtClean="0"/>
              <a:t>Letrozole </a:t>
            </a:r>
            <a:r>
              <a:rPr lang="en-US" dirty="0" smtClean="0"/>
              <a:t>improve </a:t>
            </a:r>
            <a:r>
              <a:rPr lang="en-US" dirty="0"/>
              <a:t>progression-free survival in one trial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0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patients who have progressed after multiple lines of ET should receive chemotherapy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14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Esetaxel-Capecitabine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</a:t>
            </a:r>
            <a:r>
              <a:rPr lang="en-US" dirty="0"/>
              <a:t>PFS among women with HER2-negative, hormone receptor-positive metastatic breast cancer, according to study results presented at the virtual San Antonio Breast Cancer Symposium.</a:t>
            </a:r>
          </a:p>
          <a:p>
            <a:endParaRPr lang="en-US" dirty="0"/>
          </a:p>
          <a:p>
            <a:r>
              <a:rPr lang="en-US" dirty="0" smtClean="0"/>
              <a:t>phase </a:t>
            </a:r>
            <a:r>
              <a:rPr lang="en-US" dirty="0"/>
              <a:t>3 CONTESSA trial </a:t>
            </a:r>
            <a:r>
              <a:rPr lang="en-US" dirty="0" smtClean="0"/>
              <a:t>all-oral </a:t>
            </a:r>
            <a:r>
              <a:rPr lang="en-US" dirty="0"/>
              <a:t>regimen for women who previously received a </a:t>
            </a:r>
            <a:r>
              <a:rPr lang="en-US" dirty="0" err="1"/>
              <a:t>taxane</a:t>
            </a:r>
            <a:r>
              <a:rPr lang="en-US" dirty="0"/>
              <a:t>, according to the researchers.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43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869" y="1825625"/>
            <a:ext cx="8288262" cy="43513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07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Olaparib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TBCRC 048 trial presented during the ASCO20 Virtual Scientific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Single-agent </a:t>
            </a:r>
            <a:r>
              <a:rPr lang="en-US" dirty="0" err="1"/>
              <a:t>olaparib</a:t>
            </a:r>
            <a:r>
              <a:rPr lang="en-US" dirty="0"/>
              <a:t> </a:t>
            </a:r>
            <a:r>
              <a:rPr lang="en-US" dirty="0" smtClean="0"/>
              <a:t>meaningful </a:t>
            </a:r>
            <a:r>
              <a:rPr lang="en-US" dirty="0"/>
              <a:t>response in </a:t>
            </a:r>
            <a:r>
              <a:rPr lang="en-US" dirty="0" smtClean="0"/>
              <a:t>somatic</a:t>
            </a:r>
            <a:r>
              <a:rPr lang="en-US" dirty="0"/>
              <a:t> </a:t>
            </a:r>
            <a:r>
              <a:rPr lang="en-US" i="1" dirty="0"/>
              <a:t>BRCA1/2</a:t>
            </a:r>
            <a:r>
              <a:rPr lang="en-US" dirty="0"/>
              <a:t> or germline </a:t>
            </a:r>
            <a:r>
              <a:rPr lang="en-US" i="1" dirty="0"/>
              <a:t>PALB2</a:t>
            </a:r>
            <a:r>
              <a:rPr lang="en-US" dirty="0"/>
              <a:t> </a:t>
            </a:r>
            <a:r>
              <a:rPr lang="en-US" dirty="0" smtClean="0"/>
              <a:t>mutations</a:t>
            </a:r>
          </a:p>
          <a:p>
            <a:endParaRPr lang="en-US" dirty="0"/>
          </a:p>
          <a:p>
            <a:r>
              <a:rPr lang="en-US" dirty="0"/>
              <a:t>50% objective response </a:t>
            </a:r>
            <a:r>
              <a:rPr lang="en-US" dirty="0" smtClean="0"/>
              <a:t>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60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Pembrolizumab</a:t>
            </a:r>
            <a:r>
              <a:rPr lang="en-US" b="1" dirty="0">
                <a:solidFill>
                  <a:srgbClr val="FFC000"/>
                </a:solidFill>
              </a:rPr>
              <a:t/>
            </a:r>
            <a:br>
              <a:rPr lang="en-US" b="1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Heavily </a:t>
            </a:r>
            <a:r>
              <a:rPr lang="en-US" dirty="0"/>
              <a:t>pretreated metastatic breast cancer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High </a:t>
            </a:r>
            <a:r>
              <a:rPr lang="en-US" dirty="0"/>
              <a:t>tumor mutational </a:t>
            </a:r>
            <a:r>
              <a:rPr lang="en-US" dirty="0" smtClean="0"/>
              <a:t>burden </a:t>
            </a:r>
          </a:p>
          <a:p>
            <a:endParaRPr lang="en-US" dirty="0" smtClean="0"/>
          </a:p>
          <a:p>
            <a:r>
              <a:rPr lang="en-US" dirty="0" smtClean="0"/>
              <a:t>Phase </a:t>
            </a:r>
            <a:r>
              <a:rPr lang="en-US" dirty="0"/>
              <a:t>2 results from the TAPUR basket </a:t>
            </a:r>
            <a:r>
              <a:rPr lang="en-US" dirty="0" smtClean="0"/>
              <a:t>study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97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0430"/>
          <a:stretch/>
        </p:blipFill>
        <p:spPr>
          <a:xfrm>
            <a:off x="1951869" y="1825625"/>
            <a:ext cx="8288262" cy="34623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0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breast cancer can be broken down into three biologic subgroups, each of which has a direct bearing on treatment choices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) those that express the estrogen receptor (ER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) those that express </a:t>
            </a:r>
            <a:r>
              <a:rPr lang="en-US" dirty="0" smtClean="0"/>
              <a:t>HER2 (±ER expression)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) </a:t>
            </a:r>
            <a:r>
              <a:rPr lang="en-US" dirty="0" smtClean="0"/>
              <a:t>triple-negative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87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Dalpiciclib-fulvestrant</a:t>
            </a:r>
            <a:r>
              <a:rPr lang="en-US" b="1" dirty="0"/>
              <a:t> combination improves PFS in advanced breast cancer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DAWNA-1 </a:t>
            </a:r>
            <a:r>
              <a:rPr lang="en-US" dirty="0" smtClean="0"/>
              <a:t>study: </a:t>
            </a:r>
            <a:r>
              <a:rPr lang="en-US" dirty="0"/>
              <a:t>361 patients </a:t>
            </a:r>
            <a:r>
              <a:rPr lang="en-US" dirty="0" smtClean="0"/>
              <a:t>ECOG 0 </a:t>
            </a:r>
            <a:r>
              <a:rPr lang="en-US" dirty="0"/>
              <a:t>or 1 who received up to one prior line of chemotherapy for recurrent or metastatic </a:t>
            </a:r>
            <a:r>
              <a:rPr lang="en-US" dirty="0" smtClean="0"/>
              <a:t>disease</a:t>
            </a:r>
          </a:p>
          <a:p>
            <a:endParaRPr lang="en-US" dirty="0"/>
          </a:p>
          <a:p>
            <a:r>
              <a:rPr lang="en-US" dirty="0" smtClean="0"/>
              <a:t>150 </a:t>
            </a:r>
            <a:r>
              <a:rPr lang="en-US" dirty="0"/>
              <a:t>mg oral </a:t>
            </a:r>
            <a:r>
              <a:rPr lang="en-US" dirty="0" err="1"/>
              <a:t>dalpiciclib</a:t>
            </a:r>
            <a:r>
              <a:rPr lang="en-US" dirty="0"/>
              <a:t> daily on days 1 to 21 of each 4-week cycle plus 500 mg </a:t>
            </a:r>
            <a:r>
              <a:rPr lang="en-US" dirty="0" err="1"/>
              <a:t>fulvestrant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82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360" y="2178432"/>
            <a:ext cx="8291279" cy="36457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7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to 5 % of breast cancer have metastatic disease at presentation</a:t>
            </a:r>
          </a:p>
          <a:p>
            <a:r>
              <a:rPr lang="en-US" dirty="0"/>
              <a:t>30 % develop distant metastatic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3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Systemic </a:t>
            </a:r>
            <a:r>
              <a:rPr lang="en-US" dirty="0"/>
              <a:t>therapies for metastatic HR</a:t>
            </a:r>
            <a:r>
              <a:rPr lang="en-US" dirty="0" smtClean="0"/>
              <a:t>+/Her2- </a:t>
            </a:r>
            <a:r>
              <a:rPr lang="en-US" dirty="0"/>
              <a:t>breast cancer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Endocrine </a:t>
            </a:r>
            <a:r>
              <a:rPr lang="en-US" b="1" dirty="0"/>
              <a:t>therapy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i="1" dirty="0" smtClean="0"/>
              <a:t>Deplete estrogen   </a:t>
            </a:r>
            <a:r>
              <a:rPr lang="en-US" dirty="0" smtClean="0"/>
              <a:t>AI</a:t>
            </a:r>
          </a:p>
          <a:p>
            <a:r>
              <a:rPr lang="en-US" i="1" dirty="0" smtClean="0"/>
              <a:t>Target </a:t>
            </a:r>
            <a:r>
              <a:rPr lang="en-US" i="1" dirty="0"/>
              <a:t>the ER</a:t>
            </a:r>
            <a:r>
              <a:rPr lang="en-US" dirty="0"/>
              <a:t> </a:t>
            </a:r>
            <a:r>
              <a:rPr lang="en-US" dirty="0" smtClean="0"/>
              <a:t>         SERMs, SERDs</a:t>
            </a:r>
          </a:p>
          <a:p>
            <a:endParaRPr lang="en-US" dirty="0"/>
          </a:p>
          <a:p>
            <a:r>
              <a:rPr lang="en-US" b="1" dirty="0" smtClean="0"/>
              <a:t>Targeted </a:t>
            </a:r>
            <a:r>
              <a:rPr lang="en-US" b="1" dirty="0"/>
              <a:t>agents </a:t>
            </a:r>
            <a:r>
              <a:rPr lang="en-US" dirty="0" smtClean="0"/>
              <a:t> </a:t>
            </a:r>
          </a:p>
          <a:p>
            <a:r>
              <a:rPr lang="en-US" dirty="0" smtClean="0"/>
              <a:t>Phosphoinositide </a:t>
            </a:r>
            <a:r>
              <a:rPr lang="en-US" dirty="0"/>
              <a:t>3-kinase [PI3K</a:t>
            </a:r>
            <a:r>
              <a:rPr lang="en-US" dirty="0" smtClean="0"/>
              <a:t>]</a:t>
            </a:r>
          </a:p>
          <a:p>
            <a:r>
              <a:rPr lang="en-US" dirty="0" smtClean="0"/>
              <a:t>Mechanistic </a:t>
            </a:r>
            <a:r>
              <a:rPr lang="en-US" dirty="0"/>
              <a:t>target of rapamycin [</a:t>
            </a:r>
            <a:r>
              <a:rPr lang="en-US" dirty="0" err="1"/>
              <a:t>mTOR</a:t>
            </a:r>
            <a:r>
              <a:rPr lang="en-US" dirty="0" smtClean="0"/>
              <a:t>]</a:t>
            </a:r>
          </a:p>
          <a:p>
            <a:r>
              <a:rPr lang="en-US" dirty="0" smtClean="0"/>
              <a:t>Cyclin-dependent </a:t>
            </a:r>
            <a:r>
              <a:rPr lang="en-US" dirty="0"/>
              <a:t>kinase [CDK] 4/6 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Poly(ADP-ribose) polymerase (PARP)  </a:t>
            </a:r>
          </a:p>
          <a:p>
            <a:endParaRPr lang="en-US" dirty="0" smtClean="0"/>
          </a:p>
          <a:p>
            <a:r>
              <a:rPr lang="en-US" b="1" dirty="0" smtClean="0"/>
              <a:t>Chemotherapy</a:t>
            </a:r>
            <a:r>
              <a:rPr lang="en-US" b="1" dirty="0"/>
              <a:t> 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4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Metastatic at presentation or first recurrence should be biopsied</a:t>
            </a:r>
          </a:p>
          <a:p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15% </a:t>
            </a:r>
            <a:r>
              <a:rPr lang="en-US" dirty="0"/>
              <a:t>of metastatic cancers may have discordant ER </a:t>
            </a:r>
            <a:r>
              <a:rPr lang="en-US" dirty="0" smtClean="0"/>
              <a:t>compared </a:t>
            </a:r>
            <a:r>
              <a:rPr lang="en-US" dirty="0"/>
              <a:t>with </a:t>
            </a:r>
            <a:r>
              <a:rPr lang="en-US" dirty="0" smtClean="0"/>
              <a:t>primary cancer</a:t>
            </a:r>
          </a:p>
          <a:p>
            <a:endParaRPr lang="en-US" dirty="0" smtClean="0"/>
          </a:p>
          <a:p>
            <a:r>
              <a:rPr lang="en-US" dirty="0"/>
              <a:t>Re-testing the receptor status of recurrent disease be performed, </a:t>
            </a:r>
            <a:r>
              <a:rPr lang="en-US" i="1" dirty="0"/>
              <a:t>especially </a:t>
            </a:r>
            <a:r>
              <a:rPr lang="en-US" dirty="0" smtClean="0"/>
              <a:t>when </a:t>
            </a:r>
            <a:r>
              <a:rPr lang="en-US" dirty="0"/>
              <a:t>it was previously unknown, </a:t>
            </a:r>
            <a:r>
              <a:rPr lang="en-US" dirty="0" smtClean="0"/>
              <a:t>negative</a:t>
            </a:r>
            <a:r>
              <a:rPr lang="en-US" dirty="0"/>
              <a:t>, or not </a:t>
            </a:r>
            <a:r>
              <a:rPr lang="en-US" dirty="0" smtClean="0"/>
              <a:t>overexpressed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3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(IHC) staining of 0 to &lt;1 </a:t>
            </a:r>
            <a:r>
              <a:rPr lang="en-US" dirty="0" smtClean="0"/>
              <a:t>% considered negative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≥10 </a:t>
            </a:r>
            <a:r>
              <a:rPr lang="en-US" dirty="0" smtClean="0"/>
              <a:t>% positive</a:t>
            </a:r>
          </a:p>
          <a:p>
            <a:endParaRPr lang="en-US" dirty="0" smtClean="0"/>
          </a:p>
          <a:p>
            <a:r>
              <a:rPr lang="en-US" dirty="0" smtClean="0"/>
              <a:t>ER </a:t>
            </a:r>
            <a:r>
              <a:rPr lang="en-US" dirty="0"/>
              <a:t>1 to 9 </a:t>
            </a:r>
            <a:r>
              <a:rPr lang="en-US" dirty="0" smtClean="0"/>
              <a:t>% </a:t>
            </a:r>
            <a:r>
              <a:rPr lang="en-US" dirty="0"/>
              <a:t>IHC staining are considered positive and ET should be considered, but may be less likely to be effective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14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Systemic </a:t>
            </a:r>
            <a:r>
              <a:rPr lang="en-US" dirty="0"/>
              <a:t>treatment of breast cancer recurrence or stage IV disease prolongs survival and enhances quality of life (QOL) but is not </a:t>
            </a:r>
            <a:r>
              <a:rPr lang="en-US" dirty="0" smtClean="0"/>
              <a:t>curative</a:t>
            </a:r>
          </a:p>
          <a:p>
            <a:endParaRPr lang="en-US" dirty="0"/>
          </a:p>
          <a:p>
            <a:r>
              <a:rPr lang="en-US" dirty="0"/>
              <a:t>Since ET (±targeted agents) less toxic than chemotherapy, with same outcomes, it is preferable to begin treatment with 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E03C-4B8C-400F-9505-8271047B8C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4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37467</TotalTime>
  <Words>966</Words>
  <Application>Microsoft Office PowerPoint</Application>
  <PresentationFormat>Widescreen</PresentationFormat>
  <Paragraphs>212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Treatment  of Metastatic Luminal Breast Cancer</vt:lpstr>
      <vt:lpstr>Molecular subtypes of breast cancer </vt:lpstr>
      <vt:lpstr>PowerPoint Presentation</vt:lpstr>
      <vt:lpstr>PowerPoint Presentation</vt:lpstr>
      <vt:lpstr>PowerPoint Presentation</vt:lpstr>
      <vt:lpstr>Systemic therapies for metastatic HR+/Her2- breast cancer </vt:lpstr>
      <vt:lpstr>PowerPoint Presentation</vt:lpstr>
      <vt:lpstr>PowerPoint Presentation</vt:lpstr>
      <vt:lpstr>Endocrine therapy</vt:lpstr>
      <vt:lpstr>PowerPoint Presentation</vt:lpstr>
      <vt:lpstr>Chemotherapy </vt:lpstr>
      <vt:lpstr>PowerPoint Presentation</vt:lpstr>
      <vt:lpstr>PowerPoint Presentation</vt:lpstr>
      <vt:lpstr>Targeted Therapy for Breast Cancer </vt:lpstr>
      <vt:lpstr> CDK 4/6 inhibitors</vt:lpstr>
      <vt:lpstr>PowerPoint Presentation</vt:lpstr>
      <vt:lpstr>PowerPoint Presentation</vt:lpstr>
      <vt:lpstr>      PI3K/AKT/mTOR signaling  pathway </vt:lpstr>
      <vt:lpstr>PowerPoint Presentation</vt:lpstr>
      <vt:lpstr>PowerPoint Presentation</vt:lpstr>
      <vt:lpstr>PowerPoint Presentation</vt:lpstr>
      <vt:lpstr>FIRST-LINE THERAPY</vt:lpstr>
      <vt:lpstr>PowerPoint Presentation</vt:lpstr>
      <vt:lpstr>PowerPoint Presentation</vt:lpstr>
      <vt:lpstr>PowerPoint Presentation</vt:lpstr>
      <vt:lpstr>PowerPoint Presentation</vt:lpstr>
      <vt:lpstr>Second Line Therapy</vt:lpstr>
      <vt:lpstr>PowerPoint Presentation</vt:lpstr>
      <vt:lpstr>Alternatives to fulvestrant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Esetaxel-Capecitabine</vt:lpstr>
      <vt:lpstr>PowerPoint Presentation</vt:lpstr>
      <vt:lpstr>Olaparib  </vt:lpstr>
      <vt:lpstr>Pembrolizumab </vt:lpstr>
      <vt:lpstr>PowerPoint Presentation</vt:lpstr>
      <vt:lpstr>Dalpiciclib-fulvestrant combination improves PFS in advanced breast cancer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 of Metastatic Luminal Breast Cancer</dc:title>
  <dc:creator>ali_sfhn@yahoo.com</dc:creator>
  <cp:lastModifiedBy>user</cp:lastModifiedBy>
  <cp:revision>173</cp:revision>
  <dcterms:created xsi:type="dcterms:W3CDTF">2021-05-05T18:53:05Z</dcterms:created>
  <dcterms:modified xsi:type="dcterms:W3CDTF">2021-06-15T08:20:40Z</dcterms:modified>
</cp:coreProperties>
</file>